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71" r:id="rId4"/>
    <p:sldId id="372" r:id="rId5"/>
    <p:sldId id="374" r:id="rId6"/>
    <p:sldId id="390" r:id="rId7"/>
    <p:sldId id="391" r:id="rId8"/>
    <p:sldId id="392" r:id="rId9"/>
    <p:sldId id="393" r:id="rId10"/>
    <p:sldId id="375" r:id="rId11"/>
    <p:sldId id="376" r:id="rId12"/>
    <p:sldId id="377" r:id="rId13"/>
    <p:sldId id="378" r:id="rId14"/>
    <p:sldId id="394" r:id="rId15"/>
    <p:sldId id="395" r:id="rId16"/>
    <p:sldId id="397" r:id="rId17"/>
    <p:sldId id="396" r:id="rId18"/>
    <p:sldId id="379" r:id="rId19"/>
    <p:sldId id="399" r:id="rId20"/>
    <p:sldId id="381" r:id="rId21"/>
    <p:sldId id="383" r:id="rId22"/>
    <p:sldId id="384" r:id="rId23"/>
    <p:sldId id="385" r:id="rId24"/>
    <p:sldId id="386" r:id="rId25"/>
    <p:sldId id="400" r:id="rId26"/>
    <p:sldId id="387" r:id="rId27"/>
    <p:sldId id="388" r:id="rId28"/>
    <p:sldId id="401" r:id="rId29"/>
    <p:sldId id="402" r:id="rId30"/>
    <p:sldId id="389" r:id="rId31"/>
    <p:sldId id="403" r:id="rId32"/>
    <p:sldId id="404" r:id="rId33"/>
    <p:sldId id="405" r:id="rId34"/>
    <p:sldId id="406" r:id="rId35"/>
    <p:sldId id="407" r:id="rId36"/>
    <p:sldId id="408" r:id="rId37"/>
    <p:sldId id="410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20/05/2020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2873829" y="3616524"/>
            <a:ext cx="7259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Thevenin's Theorem 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4A10A-8EA5-4FB8-A4AE-2F0C6438DB0B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949315-6B40-4922-ACEE-B1C4BC542BC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38E094-2225-448A-98BC-DC0B1A5F0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71B4F-5C27-43F4-ADE5-17AEBA1A9EAB}"/>
                  </a:ext>
                </a:extLst>
              </p:cNvPr>
              <p:cNvSpPr txBox="1"/>
              <p:nvPr/>
            </p:nvSpPr>
            <p:spPr>
              <a:xfrm>
                <a:off x="7441163" y="5261304"/>
                <a:ext cx="23337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71B4F-5C27-43F4-ADE5-17AEBA1A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63" y="5261304"/>
                <a:ext cx="2333779" cy="307777"/>
              </a:xfrm>
              <a:prstGeom prst="rect">
                <a:avLst/>
              </a:prstGeom>
              <a:blipFill>
                <a:blip r:embed="rId3"/>
                <a:stretch>
                  <a:fillRect l="-208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97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A6B1A-1EBF-4250-ABA8-4FE94B89EC9A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072F3F-A5C0-4B9A-91E1-1193ED25A38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5E51BE-1369-448C-9B5D-946C62355621}"/>
                  </a:ext>
                </a:extLst>
              </p:cNvPr>
              <p:cNvSpPr txBox="1"/>
              <p:nvPr/>
            </p:nvSpPr>
            <p:spPr>
              <a:xfrm>
                <a:off x="7441163" y="5261304"/>
                <a:ext cx="23337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l-G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5E51BE-1369-448C-9B5D-946C62355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163" y="5261304"/>
                <a:ext cx="2333779" cy="307777"/>
              </a:xfrm>
              <a:prstGeom prst="rect">
                <a:avLst/>
              </a:prstGeom>
              <a:blipFill>
                <a:blip r:embed="rId2"/>
                <a:stretch>
                  <a:fillRect l="-208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9DA0EB0-9901-41AC-B2C6-179CC54C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7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6BEF0F-7F5C-418B-9028-A890F564562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3DFF6-2F74-41BF-9AEF-A52C7289BE0A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5E625-F7BF-45CF-90D6-29C66F68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5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0909A-E4D5-4794-9DB1-3C9E186B6BF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9FBF7-3C90-4016-A342-92A6EE93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124B41-94FA-45F4-AF50-6FEC1980C76E}"/>
                  </a:ext>
                </a:extLst>
              </p:cNvPr>
              <p:cNvSpPr/>
              <p:nvPr/>
            </p:nvSpPr>
            <p:spPr>
              <a:xfrm>
                <a:off x="1899873" y="2060904"/>
                <a:ext cx="18981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4124B41-94FA-45F4-AF50-6FEC1980C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873" y="2060904"/>
                <a:ext cx="1898147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06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0909A-E4D5-4794-9DB1-3C9E186B6BF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46344-AA23-43A3-8DF7-7AD60EAA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0909A-E4D5-4794-9DB1-3C9E186B6BF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03D1B7-853E-4054-96DF-FDBCDD5AC333}"/>
                  </a:ext>
                </a:extLst>
              </p:cNvPr>
              <p:cNvSpPr txBox="1"/>
              <p:nvPr/>
            </p:nvSpPr>
            <p:spPr>
              <a:xfrm>
                <a:off x="3108275" y="2013466"/>
                <a:ext cx="15665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03D1B7-853E-4054-96DF-FDBCDD5AC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75" y="2013466"/>
                <a:ext cx="1566583" cy="307777"/>
              </a:xfrm>
              <a:prstGeom prst="rect">
                <a:avLst/>
              </a:prstGeom>
              <a:blipFill>
                <a:blip r:embed="rId2"/>
                <a:stretch>
                  <a:fillRect l="-5058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48674C-2832-4D20-AF3A-28FF15B1D08F}"/>
                  </a:ext>
                </a:extLst>
              </p:cNvPr>
              <p:cNvSpPr txBox="1"/>
              <p:nvPr/>
            </p:nvSpPr>
            <p:spPr>
              <a:xfrm>
                <a:off x="3130428" y="2436453"/>
                <a:ext cx="26296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000" b="1" dirty="0"/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48674C-2832-4D20-AF3A-28FF15B1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428" y="2436453"/>
                <a:ext cx="2629631" cy="307777"/>
              </a:xfrm>
              <a:prstGeom prst="rect">
                <a:avLst/>
              </a:prstGeom>
              <a:blipFill>
                <a:blip r:embed="rId3"/>
                <a:stretch>
                  <a:fillRect r="-255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E13E147-C3DB-4CA0-9F97-3B202D190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297" y="1596696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2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0909A-E4D5-4794-9DB1-3C9E186B6BF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A034B-A36F-434C-B4DC-FE0820DDFC47}"/>
              </a:ext>
            </a:extLst>
          </p:cNvPr>
          <p:cNvSpPr/>
          <p:nvPr/>
        </p:nvSpPr>
        <p:spPr>
          <a:xfrm>
            <a:off x="571990" y="21540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Applying the voltage divider rule,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B64BB9-D6CB-4BCF-8A0C-F7E17079805A}"/>
                  </a:ext>
                </a:extLst>
              </p:cNvPr>
              <p:cNvSpPr txBox="1"/>
              <p:nvPr/>
            </p:nvSpPr>
            <p:spPr>
              <a:xfrm>
                <a:off x="571990" y="3148497"/>
                <a:ext cx="5321200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  <m:r>
                            <a:rPr lang="el-G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B64BB9-D6CB-4BCF-8A0C-F7E170798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" y="3148497"/>
                <a:ext cx="5321200" cy="583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B6A1264-CF3C-4347-94E1-09C8E2ED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596696"/>
            <a:ext cx="57435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5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0DC8BF-07A7-461A-A40F-10B2CD3E024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90909A-E4D5-4794-9DB1-3C9E186B6BF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109155-EDDA-4D30-8BA9-E95CCDF83164}"/>
                  </a:ext>
                </a:extLst>
              </p:cNvPr>
              <p:cNvSpPr txBox="1"/>
              <p:nvPr/>
            </p:nvSpPr>
            <p:spPr>
              <a:xfrm>
                <a:off x="1758821" y="2246356"/>
                <a:ext cx="19064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109155-EDDA-4D30-8BA9-E95CCDF8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21" y="2246356"/>
                <a:ext cx="1906419" cy="307777"/>
              </a:xfrm>
              <a:prstGeom prst="rect">
                <a:avLst/>
              </a:prstGeom>
              <a:blipFill>
                <a:blip r:embed="rId3"/>
                <a:stretch>
                  <a:fillRect l="-2885" r="-160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551A5F-E031-4BC7-B1B3-164D36FDD304}"/>
                  </a:ext>
                </a:extLst>
              </p:cNvPr>
              <p:cNvSpPr/>
              <p:nvPr/>
            </p:nvSpPr>
            <p:spPr>
              <a:xfrm>
                <a:off x="1722593" y="2639681"/>
                <a:ext cx="2627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551A5F-E031-4BC7-B1B3-164D36FDD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593" y="2639681"/>
                <a:ext cx="26276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8ECDBC6-B57F-4F22-9E35-A06FCB836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298" y="1596696"/>
            <a:ext cx="574170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8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050DD-3936-433D-AA57-A3C6A04E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2" y="2665613"/>
            <a:ext cx="5793288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3586303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3586303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63A0BC-10D4-4B92-A301-9030FA8BF993}"/>
                  </a:ext>
                </a:extLst>
              </p:cNvPr>
              <p:cNvSpPr txBox="1"/>
              <p:nvPr/>
            </p:nvSpPr>
            <p:spPr>
              <a:xfrm>
                <a:off x="10636799" y="3958036"/>
                <a:ext cx="1179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63A0BC-10D4-4B92-A301-9030FA8BF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799" y="3958036"/>
                <a:ext cx="1179938" cy="369332"/>
              </a:xfrm>
              <a:prstGeom prst="rect">
                <a:avLst/>
              </a:prstGeom>
              <a:blipFill>
                <a:blip r:embed="rId5"/>
                <a:stretch>
                  <a:fillRect l="-5699" r="-621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7A063-7E86-45D9-86C6-F6633C38880E}"/>
                  </a:ext>
                </a:extLst>
              </p:cNvPr>
              <p:cNvSpPr txBox="1"/>
              <p:nvPr/>
            </p:nvSpPr>
            <p:spPr>
              <a:xfrm>
                <a:off x="7476831" y="2392282"/>
                <a:ext cx="1344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37A063-7E86-45D9-86C6-F6633C38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31" y="2392282"/>
                <a:ext cx="1344471" cy="369332"/>
              </a:xfrm>
              <a:prstGeom prst="rect">
                <a:avLst/>
              </a:prstGeom>
              <a:blipFill>
                <a:blip r:embed="rId6"/>
                <a:stretch>
                  <a:fillRect l="-5000" r="-5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F3D897F-0F4A-461B-AEE3-FED385E9CB6C}"/>
              </a:ext>
            </a:extLst>
          </p:cNvPr>
          <p:cNvSpPr/>
          <p:nvPr/>
        </p:nvSpPr>
        <p:spPr>
          <a:xfrm>
            <a:off x="5175050" y="395803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F22D4-E74C-407B-917E-F2DB2881F858}"/>
              </a:ext>
            </a:extLst>
          </p:cNvPr>
          <p:cNvSpPr/>
          <p:nvPr/>
        </p:nvSpPr>
        <p:spPr>
          <a:xfrm>
            <a:off x="7436779" y="3134160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2C396-F58C-4FBE-9B3B-39EA13475309}"/>
                  </a:ext>
                </a:extLst>
              </p:cNvPr>
              <p:cNvSpPr txBox="1"/>
              <p:nvPr/>
            </p:nvSpPr>
            <p:spPr>
              <a:xfrm>
                <a:off x="5588041" y="3588704"/>
                <a:ext cx="1493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62C396-F58C-4FBE-9B3B-39EA1347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41" y="3588704"/>
                <a:ext cx="1493614" cy="369332"/>
              </a:xfrm>
              <a:prstGeom prst="rect">
                <a:avLst/>
              </a:prstGeom>
              <a:blipFill>
                <a:blip r:embed="rId7"/>
                <a:stretch>
                  <a:fillRect l="-4490" r="-367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6C4CFCB-BDDE-45B3-B0E5-A15BCB8DB501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B4864-F138-4689-85E8-082D08722370}"/>
              </a:ext>
            </a:extLst>
          </p:cNvPr>
          <p:cNvSpPr/>
          <p:nvPr/>
        </p:nvSpPr>
        <p:spPr>
          <a:xfrm>
            <a:off x="7623982" y="360617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4F9D9-FC2C-4522-B406-E48A50A186AF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F9A19-0F15-4FB4-BB0A-6C0D20B43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6365-5CDA-4348-BD55-8A8D072F3CBF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46C41-1B36-4EF0-A481-4F10AC69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0200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9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D47EB-73E4-45B3-8849-0FF925848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2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AD826-58A9-4F92-B8DF-6E370C22C163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F5D482-8FAF-4DD2-8C8E-E57D7CABC96B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2197A-0571-4E91-954C-35B59031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2FCE3-B5A8-48B6-B2B8-31995CF0DA7A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BBAC10-BB47-4E11-AEB4-11ABA743E005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6DE19-454A-4D15-84E1-6DF3DDEA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DC7C1C-9D94-4611-B576-A35FD0B92262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28583F-D968-4575-AF0D-A00D22DBEE78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085BA-5EEF-4D7B-850B-51264593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13850-49D8-485E-9516-F0A3424658CB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558DD-2A51-4EA0-B37C-80D816CA031F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9A593D-4E77-459C-A6AD-C78624497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40" y="1600200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913850-49D8-485E-9516-F0A3424658CB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5558DD-2A51-4EA0-B37C-80D816CA031F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09D1C-9BFA-4E8D-A5B9-A838A9690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6696"/>
            <a:ext cx="5009864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DB1899-38DB-4867-B79B-B0DFA567CB48}"/>
                  </a:ext>
                </a:extLst>
              </p:cNvPr>
              <p:cNvSpPr txBox="1"/>
              <p:nvPr/>
            </p:nvSpPr>
            <p:spPr>
              <a:xfrm>
                <a:off x="1572208" y="2384855"/>
                <a:ext cx="12014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DB1899-38DB-4867-B79B-B0DFA567C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08" y="2384855"/>
                <a:ext cx="1201483" cy="307777"/>
              </a:xfrm>
              <a:prstGeom prst="rect">
                <a:avLst/>
              </a:prstGeom>
              <a:blipFill>
                <a:blip r:embed="rId3"/>
                <a:stretch>
                  <a:fillRect l="-4569" r="-456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42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793D8-8EEC-41C4-8406-74E34AB6F082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FDBCF-4D66-460E-A62B-534FDF7C7D98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49C55-C2E7-4862-8A24-A3C395BA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87365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7AB52-0860-4E7F-9D35-68C2814DD269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6FD60-4531-4ECD-A160-CFBAE06DA604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31B1E-1771-49B5-80A4-E37B1481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0869"/>
            <a:ext cx="5009864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/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blipFill>
                <a:blip r:embed="rId3"/>
                <a:stretch>
                  <a:fillRect l="-3237" r="-179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99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7AB52-0860-4E7F-9D35-68C2814DD269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6FD60-4531-4ECD-A160-CFBAE06DA604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/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blipFill>
                <a:blip r:embed="rId2"/>
                <a:stretch>
                  <a:fillRect l="-3237" r="-179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7B2B4-0B15-46F2-A8B7-FCB71CF931C6}"/>
                  </a:ext>
                </a:extLst>
              </p:cNvPr>
              <p:cNvSpPr txBox="1"/>
              <p:nvPr/>
            </p:nvSpPr>
            <p:spPr>
              <a:xfrm>
                <a:off x="1614220" y="3064021"/>
                <a:ext cx="24133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47B2B4-0B15-46F2-A8B7-FCB71CF93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0" y="3064021"/>
                <a:ext cx="2413353" cy="307777"/>
              </a:xfrm>
              <a:prstGeom prst="rect">
                <a:avLst/>
              </a:prstGeom>
              <a:blipFill>
                <a:blip r:embed="rId3"/>
                <a:stretch>
                  <a:fillRect l="-2020" r="-1768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39F07AC-F0A2-48F8-8BED-03396DA2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136" y="1587365"/>
            <a:ext cx="50098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F0B68B-4DC7-44A6-B0BC-F4516D3C56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1B749-F539-4B2E-B7C4-08F332546300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4:-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87AB52-0860-4E7F-9D35-68C2814DD269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6FD60-4531-4ECD-A160-CFBAE06DA604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31B1E-1771-49B5-80A4-E37B1481E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36" y="1590869"/>
            <a:ext cx="5009864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/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1A45-DE74-4E49-A0E7-7A70AAC5B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0" y="2384855"/>
                <a:ext cx="1698029" cy="307777"/>
              </a:xfrm>
              <a:prstGeom prst="rect">
                <a:avLst/>
              </a:prstGeom>
              <a:blipFill>
                <a:blip r:embed="rId3"/>
                <a:stretch>
                  <a:fillRect l="-3237" r="-179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D3B95-778B-45E6-8DDA-D7D1E2606B1B}"/>
                  </a:ext>
                </a:extLst>
              </p:cNvPr>
              <p:cNvSpPr txBox="1"/>
              <p:nvPr/>
            </p:nvSpPr>
            <p:spPr>
              <a:xfrm>
                <a:off x="1614220" y="3064021"/>
                <a:ext cx="24133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CD3B95-778B-45E6-8DDA-D7D1E2606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20" y="3064021"/>
                <a:ext cx="2413353" cy="307777"/>
              </a:xfrm>
              <a:prstGeom prst="rect">
                <a:avLst/>
              </a:prstGeom>
              <a:blipFill>
                <a:blip r:embed="rId4"/>
                <a:stretch>
                  <a:fillRect l="-2020" r="-1768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5C5352-F3C8-4B87-A23D-37E33EC6753A}"/>
                  </a:ext>
                </a:extLst>
              </p:cNvPr>
              <p:cNvSpPr txBox="1"/>
              <p:nvPr/>
            </p:nvSpPr>
            <p:spPr>
              <a:xfrm>
                <a:off x="1614219" y="3943242"/>
                <a:ext cx="2230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5C5352-F3C8-4B87-A23D-37E33EC67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9" y="3943242"/>
                <a:ext cx="2230611" cy="307777"/>
              </a:xfrm>
              <a:prstGeom prst="rect">
                <a:avLst/>
              </a:prstGeom>
              <a:blipFill>
                <a:blip r:embed="rId5"/>
                <a:stretch>
                  <a:fillRect l="-2459" r="-191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15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0EC18-988D-43B9-A03C-75399754F701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BD8FF-F3DC-418C-B66A-0673E695592E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40327-D0B5-4927-869C-6C5E594FD208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757B6-F1E8-4791-9279-AB243CF6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40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5:-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1973104" cy="753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340195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3401957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F3D897F-0F4A-461B-AEE3-FED385E9CB6C}"/>
              </a:ext>
            </a:extLst>
          </p:cNvPr>
          <p:cNvSpPr/>
          <p:nvPr/>
        </p:nvSpPr>
        <p:spPr>
          <a:xfrm>
            <a:off x="5175050" y="395803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45A021-B490-43E7-A28B-38D99C8A2B34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6 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2B64F-0F28-4E4C-B1E5-286462825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96" y="2013466"/>
            <a:ext cx="5133975" cy="3133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B552C8-6E29-44CE-9B23-053CA3F88226}"/>
                  </a:ext>
                </a:extLst>
              </p:cNvPr>
              <p:cNvSpPr txBox="1"/>
              <p:nvPr/>
            </p:nvSpPr>
            <p:spPr>
              <a:xfrm>
                <a:off x="10872103" y="3326296"/>
                <a:ext cx="1179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B552C8-6E29-44CE-9B23-053CA3F88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103" y="3326296"/>
                <a:ext cx="1179938" cy="369332"/>
              </a:xfrm>
              <a:prstGeom prst="rect">
                <a:avLst/>
              </a:prstGeom>
              <a:blipFill>
                <a:blip r:embed="rId5"/>
                <a:stretch>
                  <a:fillRect l="-5155" r="-618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BFD8F-E241-496C-80F2-744AF11E5264}"/>
                  </a:ext>
                </a:extLst>
              </p:cNvPr>
              <p:cNvSpPr txBox="1"/>
              <p:nvPr/>
            </p:nvSpPr>
            <p:spPr>
              <a:xfrm>
                <a:off x="7961670" y="2850040"/>
                <a:ext cx="1344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2BFD8F-E241-496C-80F2-744AF11E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70" y="2850040"/>
                <a:ext cx="1344471" cy="369332"/>
              </a:xfrm>
              <a:prstGeom prst="rect">
                <a:avLst/>
              </a:prstGeom>
              <a:blipFill>
                <a:blip r:embed="rId6"/>
                <a:stretch>
                  <a:fillRect l="-4525" r="-497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62F6C0-339E-4EE5-987D-6BC8E069A534}"/>
                  </a:ext>
                </a:extLst>
              </p:cNvPr>
              <p:cNvSpPr txBox="1"/>
              <p:nvPr/>
            </p:nvSpPr>
            <p:spPr>
              <a:xfrm>
                <a:off x="7159455" y="3522944"/>
                <a:ext cx="13236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62F6C0-339E-4EE5-987D-6BC8E069A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5" y="3522944"/>
                <a:ext cx="1323696" cy="369332"/>
              </a:xfrm>
              <a:prstGeom prst="rect">
                <a:avLst/>
              </a:prstGeom>
              <a:blipFill>
                <a:blip r:embed="rId7"/>
                <a:stretch>
                  <a:fillRect l="-4587" r="-412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643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A0B93-75BA-4319-B26D-37C55F0F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1600200"/>
            <a:ext cx="6583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6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6CDF2-1D27-4812-829C-2C8F440167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/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2EB3746-CB2C-4FB9-A959-F7D21171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600200"/>
            <a:ext cx="6583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6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6CDF2-1D27-4812-829C-2C8F440167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/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C24EBEB-D034-4482-8A70-C22C04FD8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600200"/>
            <a:ext cx="6583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39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6CDF2-1D27-4812-829C-2C8F440167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/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689815"/>
                <a:ext cx="763286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92AF3BE-94DE-46F4-86CA-9542C100D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596696"/>
            <a:ext cx="6583680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48506-49D3-4161-BCD6-F38BC139A785}"/>
                  </a:ext>
                </a:extLst>
              </p:cNvPr>
              <p:cNvSpPr txBox="1"/>
              <p:nvPr/>
            </p:nvSpPr>
            <p:spPr>
              <a:xfrm>
                <a:off x="657808" y="2384855"/>
                <a:ext cx="295375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𝑻𝒉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𝟐𝟑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/>
                  <a:t>/ 27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="1" dirty="0"/>
                  <a:t> )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948506-49D3-4161-BCD6-F38BC139A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8" y="2384855"/>
                <a:ext cx="2953757" cy="307777"/>
              </a:xfrm>
              <a:prstGeom prst="rect">
                <a:avLst/>
              </a:prstGeom>
              <a:blipFill>
                <a:blip r:embed="rId4"/>
                <a:stretch>
                  <a:fillRect l="-3099" t="-25490" r="-4339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5225E-77C9-4CB1-814D-23F3F8309586}"/>
                  </a:ext>
                </a:extLst>
              </p:cNvPr>
              <p:cNvSpPr txBox="1"/>
              <p:nvPr/>
            </p:nvSpPr>
            <p:spPr>
              <a:xfrm>
                <a:off x="657808" y="2926007"/>
                <a:ext cx="30601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/>
                  <a:t>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/>
                  <a:t>/ 27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25225E-77C9-4CB1-814D-23F3F8309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8" y="2926007"/>
                <a:ext cx="3060133" cy="307777"/>
              </a:xfrm>
              <a:prstGeom prst="rect">
                <a:avLst/>
              </a:prstGeom>
              <a:blipFill>
                <a:blip r:embed="rId5"/>
                <a:stretch>
                  <a:fillRect t="-26000" r="-21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87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6CDF2-1D27-4812-829C-2C8F440167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/>
              <p:nvPr/>
            </p:nvSpPr>
            <p:spPr>
              <a:xfrm>
                <a:off x="562381" y="1689815"/>
                <a:ext cx="7504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689815"/>
                <a:ext cx="750462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BDBD55C-0F20-4E70-947B-54419039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596696"/>
            <a:ext cx="65836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7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B06CF5-EE65-4A49-BF12-76F7EC83BD2F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B274A-09B0-466F-9A14-13259C608EA2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6CDF2-1D27-4812-829C-2C8F4401671D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/>
              <p:nvPr/>
            </p:nvSpPr>
            <p:spPr>
              <a:xfrm>
                <a:off x="562381" y="1689815"/>
                <a:ext cx="7504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𝑻𝒉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FDD4E7-32B4-4A24-8454-1D5BC8F4A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1" y="1689815"/>
                <a:ext cx="750462" cy="461665"/>
              </a:xfrm>
              <a:prstGeom prst="rect">
                <a:avLst/>
              </a:prstGeom>
              <a:blipFill>
                <a:blip r:embed="rId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2493E9F-C7CB-4B9D-BE0C-D2B7F5AA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1596696"/>
            <a:ext cx="6583680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4BF82-200F-4987-9FAC-93D3511C0150}"/>
                  </a:ext>
                </a:extLst>
              </p:cNvPr>
              <p:cNvSpPr txBox="1"/>
              <p:nvPr/>
            </p:nvSpPr>
            <p:spPr>
              <a:xfrm>
                <a:off x="660357" y="2537927"/>
                <a:ext cx="235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14BF82-200F-4987-9FAC-93D3511C0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7" y="2537927"/>
                <a:ext cx="2359749" cy="276999"/>
              </a:xfrm>
              <a:prstGeom prst="rect">
                <a:avLst/>
              </a:prstGeom>
              <a:blipFill>
                <a:blip r:embed="rId4"/>
                <a:stretch>
                  <a:fillRect l="-1809" r="-232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ED486-D4EB-4C74-9612-8B6729985710}"/>
                  </a:ext>
                </a:extLst>
              </p:cNvPr>
              <p:cNvSpPr txBox="1"/>
              <p:nvPr/>
            </p:nvSpPr>
            <p:spPr>
              <a:xfrm>
                <a:off x="660357" y="3756157"/>
                <a:ext cx="4875565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ED486-D4EB-4C74-9612-8B672998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7" y="3756157"/>
                <a:ext cx="4875565" cy="566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09FED27-DBFB-4CA3-BBD2-327B6FA05DD5}"/>
              </a:ext>
            </a:extLst>
          </p:cNvPr>
          <p:cNvSpPr/>
          <p:nvPr/>
        </p:nvSpPr>
        <p:spPr>
          <a:xfrm>
            <a:off x="546829" y="30175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Applying the current divider rule to find I</a:t>
            </a:r>
            <a:r>
              <a:rPr lang="en-US" baseline="-25000" dirty="0">
                <a:latin typeface="Times-Roman"/>
              </a:rPr>
              <a:t>1</a:t>
            </a:r>
            <a:r>
              <a:rPr lang="en-US" dirty="0">
                <a:latin typeface="Times-Roman"/>
              </a:rPr>
              <a:t>,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71A527-3AD5-4893-B3A8-7C0FF96A7DF5}"/>
                  </a:ext>
                </a:extLst>
              </p:cNvPr>
              <p:cNvSpPr txBox="1"/>
              <p:nvPr/>
            </p:nvSpPr>
            <p:spPr>
              <a:xfrm>
                <a:off x="660357" y="4692216"/>
                <a:ext cx="4239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207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71A527-3AD5-4893-B3A8-7C0FF96A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57" y="4692216"/>
                <a:ext cx="4239046" cy="276999"/>
              </a:xfrm>
              <a:prstGeom prst="rect">
                <a:avLst/>
              </a:prstGeom>
              <a:blipFill>
                <a:blip r:embed="rId6"/>
                <a:stretch>
                  <a:fillRect l="-718" r="-86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556E1E-B5EA-43B3-9F67-9958A7FD4C19}"/>
                  </a:ext>
                </a:extLst>
              </p:cNvPr>
              <p:cNvSpPr txBox="1"/>
              <p:nvPr/>
            </p:nvSpPr>
            <p:spPr>
              <a:xfrm>
                <a:off x="699780" y="5492136"/>
                <a:ext cx="20381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556E1E-B5EA-43B3-9F67-9958A7FD4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80" y="5492136"/>
                <a:ext cx="2038122" cy="276999"/>
              </a:xfrm>
              <a:prstGeom prst="rect">
                <a:avLst/>
              </a:prstGeom>
              <a:blipFill>
                <a:blip r:embed="rId7"/>
                <a:stretch>
                  <a:fillRect l="-2395" r="-20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53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/>
              <p:nvPr/>
            </p:nvSpPr>
            <p:spPr>
              <a:xfrm>
                <a:off x="521044" y="2942024"/>
                <a:ext cx="2159117" cy="75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𝑻𝒉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D88BE2-DCF8-45E4-88CA-DCC36D8C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4" y="2942024"/>
                <a:ext cx="2159117" cy="756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/>
              <p:nvPr/>
            </p:nvSpPr>
            <p:spPr>
              <a:xfrm>
                <a:off x="459745" y="4111924"/>
                <a:ext cx="5155642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CEA9B9-8FA8-4031-85D2-8F13FBBB7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5" y="4111924"/>
                <a:ext cx="5155642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F3D897F-0F4A-461B-AEE3-FED385E9CB6C}"/>
              </a:ext>
            </a:extLst>
          </p:cNvPr>
          <p:cNvSpPr/>
          <p:nvPr/>
        </p:nvSpPr>
        <p:spPr>
          <a:xfrm>
            <a:off x="5175050" y="3958036"/>
            <a:ext cx="142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69270-2627-485C-9D5A-47E4A806427F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3: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Thevenin’s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the branch a-b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shown.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A6715-A197-4129-B47F-080E36F53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11" y="1869265"/>
            <a:ext cx="56955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5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204D0-A359-44B2-8301-D4BD8292489B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EA1F8-7C73-4201-B16C-DE32AE07DDBD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1 and 2:-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0917C-D163-43DE-A6C5-8B616B9C8845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AC06E-55B5-4E50-8277-2042C176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0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4312F-0068-4FAC-819C-23AE83BF6A7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B8A7D-2532-4F6E-BC26-E4A0A377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8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4312F-0068-4FAC-819C-23AE83BF6A7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03359-3F4A-4A5E-A6B3-F020647C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4312F-0068-4FAC-819C-23AE83BF6A7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EEFBA-1E94-4C76-8F63-8C91AC75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0200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4312F-0068-4FAC-819C-23AE83BF6A7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31CF8-FA73-409F-9C77-03785C41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BC897-0530-4BF3-8E83-C3F73ED9AA48}"/>
              </a:ext>
            </a:extLst>
          </p:cNvPr>
          <p:cNvSpPr/>
          <p:nvPr/>
        </p:nvSpPr>
        <p:spPr>
          <a:xfrm>
            <a:off x="4068425" y="53268"/>
            <a:ext cx="4055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Thevenin's Theorem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A72D1-9AC4-430B-9601-51895EB35DF0}"/>
              </a:ext>
            </a:extLst>
          </p:cNvPr>
          <p:cNvSpPr/>
          <p:nvPr/>
        </p:nvSpPr>
        <p:spPr>
          <a:xfrm>
            <a:off x="546829" y="122736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u="sng" dirty="0">
                <a:solidFill>
                  <a:srgbClr val="0066FF"/>
                </a:solidFill>
                <a:latin typeface="Univers-Bold"/>
              </a:rPr>
              <a:t>Solution:-</a:t>
            </a:r>
            <a:endParaRPr lang="en-US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4F8D8-2F2F-4E22-B5F8-F0C7A45E3C06}"/>
              </a:ext>
            </a:extLst>
          </p:cNvPr>
          <p:cNvSpPr/>
          <p:nvPr/>
        </p:nvSpPr>
        <p:spPr>
          <a:xfrm>
            <a:off x="562383" y="1644134"/>
            <a:ext cx="1807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b="1" dirty="0">
                <a:solidFill>
                  <a:srgbClr val="0066FF"/>
                </a:solidFill>
                <a:latin typeface="Univers-Bold"/>
              </a:rPr>
              <a:t>Step 3:-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4312F-0068-4FAC-819C-23AE83BF6A7D}"/>
              </a:ext>
            </a:extLst>
          </p:cNvPr>
          <p:cNvSpPr/>
          <p:nvPr/>
        </p:nvSpPr>
        <p:spPr>
          <a:xfrm>
            <a:off x="562381" y="764913"/>
            <a:ext cx="1074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the Thevenin theorem to find the current through </a:t>
            </a:r>
            <a:r>
              <a:rPr lang="en-US" b="1" dirty="0">
                <a:solidFill>
                  <a:srgbClr val="C00000"/>
                </a:solidFill>
                <a:latin typeface="Times-Italic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Times-Italic"/>
                <a:ea typeface="Cambria Math" panose="02040503050406030204" pitchFamily="18" charset="0"/>
              </a:rPr>
              <a:t>Ω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of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31CF8-FA73-409F-9C77-03785C41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297" y="1606027"/>
            <a:ext cx="5741703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63218-E28E-48DF-99A1-009F012D4694}"/>
                  </a:ext>
                </a:extLst>
              </p:cNvPr>
              <p:cNvSpPr txBox="1"/>
              <p:nvPr/>
            </p:nvSpPr>
            <p:spPr>
              <a:xfrm>
                <a:off x="657808" y="2384855"/>
                <a:ext cx="27517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𝑻𝒉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2000" b="1" dirty="0"/>
                  <a:t>/ 12</a:t>
                </a:r>
                <a:r>
                  <a:rPr lang="el-GR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="1" dirty="0"/>
                  <a:t> 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D63218-E28E-48DF-99A1-009F012D4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8" y="2384855"/>
                <a:ext cx="2751779" cy="307777"/>
              </a:xfrm>
              <a:prstGeom prst="rect">
                <a:avLst/>
              </a:prstGeom>
              <a:blipFill>
                <a:blip r:embed="rId3"/>
                <a:stretch>
                  <a:fillRect l="-3326" t="-25490" r="-443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FFAC5-AAB5-427C-AB9D-5B85B7574C55}"/>
                  </a:ext>
                </a:extLst>
              </p:cNvPr>
              <p:cNvSpPr txBox="1"/>
              <p:nvPr/>
            </p:nvSpPr>
            <p:spPr>
              <a:xfrm>
                <a:off x="657807" y="2847306"/>
                <a:ext cx="21793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/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l-G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b="1" dirty="0"/>
                  <a:t> = 9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FFAC5-AAB5-427C-AB9D-5B85B7574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07" y="2847306"/>
                <a:ext cx="2179379" cy="307777"/>
              </a:xfrm>
              <a:prstGeom prst="rect">
                <a:avLst/>
              </a:prstGeom>
              <a:blipFill>
                <a:blip r:embed="rId4"/>
                <a:stretch>
                  <a:fillRect t="-25490" r="-3081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4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1301</Words>
  <Application>Microsoft Office PowerPoint</Application>
  <PresentationFormat>Widescreen</PresentationFormat>
  <Paragraphs>182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ItcKabel-Book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322</cp:revision>
  <dcterms:created xsi:type="dcterms:W3CDTF">2020-03-04T10:44:15Z</dcterms:created>
  <dcterms:modified xsi:type="dcterms:W3CDTF">2020-05-20T13:33:27Z</dcterms:modified>
</cp:coreProperties>
</file>